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68" r:id="rId3"/>
    <p:sldId id="270" r:id="rId4"/>
    <p:sldId id="257" r:id="rId5"/>
    <p:sldId id="258" r:id="rId6"/>
    <p:sldId id="274" r:id="rId7"/>
    <p:sldId id="283" r:id="rId8"/>
    <p:sldId id="267" r:id="rId9"/>
    <p:sldId id="280" r:id="rId10"/>
    <p:sldId id="281" r:id="rId11"/>
    <p:sldId id="276" r:id="rId12"/>
    <p:sldId id="279" r:id="rId13"/>
    <p:sldId id="282" r:id="rId14"/>
    <p:sldId id="277" r:id="rId15"/>
    <p:sldId id="284" r:id="rId16"/>
    <p:sldId id="278" r:id="rId17"/>
    <p:sldId id="285" r:id="rId18"/>
    <p:sldId id="265" r:id="rId19"/>
    <p:sldId id="271" r:id="rId20"/>
    <p:sldId id="272" r:id="rId21"/>
    <p:sldId id="260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Times New Roman" panose="02020603050405020304" pitchFamily="18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Times New Roman" panose="02020603050405020304" pitchFamily="18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Times New Roman" panose="02020603050405020304" pitchFamily="18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Times New Roman" panose="02020603050405020304" pitchFamily="18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0" autoAdjust="0"/>
    <p:restoredTop sz="90929"/>
  </p:normalViewPr>
  <p:slideViewPr>
    <p:cSldViewPr>
      <p:cViewPr varScale="1">
        <p:scale>
          <a:sx n="120" d="100"/>
          <a:sy n="120" d="100"/>
        </p:scale>
        <p:origin x="136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qhuang\Desktop\cms_alaska\win1vcfplot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5785910283941799E-2"/>
          <c:y val="2.5636482939632499E-2"/>
          <c:w val="0.89434426946631695"/>
          <c:h val="0.84187882764654398"/>
        </c:manualLayout>
      </c:layout>
      <c:scatterChart>
        <c:scatterStyle val="lineMarker"/>
        <c:varyColors val="0"/>
        <c:ser>
          <c:idx val="0"/>
          <c:order val="0"/>
          <c:tx>
            <c:strRef>
              <c:f>plot!$B$1</c:f>
              <c:strCache>
                <c:ptCount val="1"/>
                <c:pt idx="0">
                  <c:v>pre-95 fire</c:v>
                </c:pt>
              </c:strCache>
            </c:strRef>
          </c:tx>
          <c:xVal>
            <c:numRef>
              <c:f>plot!$A$2:$A$7</c:f>
              <c:numCache>
                <c:formatCode>General</c:formatCode>
                <c:ptCount val="6"/>
                <c:pt idx="0">
                  <c:v>1994</c:v>
                </c:pt>
                <c:pt idx="1">
                  <c:v>1995</c:v>
                </c:pt>
                <c:pt idx="2">
                  <c:v>1999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</c:numCache>
            </c:numRef>
          </c:xVal>
          <c:yVal>
            <c:numRef>
              <c:f>plot!$B$2:$B$7</c:f>
              <c:numCache>
                <c:formatCode>General</c:formatCode>
                <c:ptCount val="6"/>
                <c:pt idx="0">
                  <c:v>14</c:v>
                </c:pt>
                <c:pt idx="1">
                  <c:v>13</c:v>
                </c:pt>
                <c:pt idx="2">
                  <c:v>15</c:v>
                </c:pt>
                <c:pt idx="3">
                  <c:v>12</c:v>
                </c:pt>
                <c:pt idx="4">
                  <c:v>16</c:v>
                </c:pt>
                <c:pt idx="5">
                  <c:v>14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plot!$C$1</c:f>
              <c:strCache>
                <c:ptCount val="1"/>
                <c:pt idx="0">
                  <c:v>1999 fire</c:v>
                </c:pt>
              </c:strCache>
            </c:strRef>
          </c:tx>
          <c:xVal>
            <c:numRef>
              <c:f>plot!$A$2:$A$7</c:f>
              <c:numCache>
                <c:formatCode>General</c:formatCode>
                <c:ptCount val="6"/>
                <c:pt idx="0">
                  <c:v>1994</c:v>
                </c:pt>
                <c:pt idx="1">
                  <c:v>1995</c:v>
                </c:pt>
                <c:pt idx="2">
                  <c:v>1999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</c:numCache>
            </c:numRef>
          </c:xVal>
          <c:yVal>
            <c:numRef>
              <c:f>plot!$C$2:$C$7</c:f>
              <c:numCache>
                <c:formatCode>General</c:formatCode>
                <c:ptCount val="6"/>
                <c:pt idx="0">
                  <c:v>42</c:v>
                </c:pt>
                <c:pt idx="1">
                  <c:v>43</c:v>
                </c:pt>
                <c:pt idx="2">
                  <c:v>9</c:v>
                </c:pt>
                <c:pt idx="3">
                  <c:v>7</c:v>
                </c:pt>
                <c:pt idx="4">
                  <c:v>7</c:v>
                </c:pt>
                <c:pt idx="5">
                  <c:v>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9589840"/>
        <c:axId val="319590400"/>
      </c:scatterChart>
      <c:valAx>
        <c:axId val="319589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19590400"/>
        <c:crosses val="autoZero"/>
        <c:crossBetween val="midCat"/>
      </c:valAx>
      <c:valAx>
        <c:axId val="319590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958984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7227712160979901"/>
          <c:y val="0.20794947506561701"/>
          <c:w val="0.32836714496591801"/>
          <c:h val="0.1674343832021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ABC052C-5340-4F7D-844C-9EE225097E63}" type="datetimeFigureOut">
              <a:rPr lang="en-US"/>
              <a:pPr>
                <a:defRPr/>
              </a:pPr>
              <a:t>11/12/2014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8F6B7CE-E714-48AB-A62E-FBCF58484B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5286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7DE87015-53B5-4AD1-B648-2180F57676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174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465ACB6-E480-44FD-BDDB-0E65B476E70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4810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465ACB6-E480-44FD-BDDB-0E65B476E706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1502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465ACB6-E480-44FD-BDDB-0E65B476E70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838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465ACB6-E480-44FD-BDDB-0E65B476E706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4610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465ACB6-E480-44FD-BDDB-0E65B476E70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358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A173B-570A-477E-979E-E37E25654BD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099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7E88-04F8-4A94-A86A-DB3051987E8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453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6B91A-2C3B-4538-8B53-78D58DEA672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363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19F4B22-E360-4F8D-A4D8-B6BB4A659B2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924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EFF8A3D-0D40-4E1E-97A3-A4FFDBA090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0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9524508-C97F-41A9-8A6D-783A0F9AD48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176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45ED3-F6D6-4221-B0C9-51B649CED3E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6336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50F9-E7BA-4732-833C-3D19905274E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741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2215-163E-400A-B10B-BF5EEBE697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3366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349316A-D861-43CB-9C51-B53D1FDB33B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64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465ACB6-E480-44FD-BDDB-0E65B476E70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00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 smtClean="0">
                <a:latin typeface="Tahoma" panose="020B0604030504040204" pitchFamily="34" charset="0"/>
              </a:rPr>
              <a:t>The Alaska Forest Disturbance Carbon Tracking System</a:t>
            </a:r>
            <a:endParaRPr lang="en-US" altLang="en-US" sz="4000" dirty="0" smtClean="0">
              <a:latin typeface="Tahoma" panose="020B060403050404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pPr eaLnBrk="1" hangingPunct="1"/>
            <a:r>
              <a:rPr lang="en-US" altLang="en-US" sz="2400" dirty="0" smtClean="0">
                <a:latin typeface="Tahoma" panose="020B0604030504040204" pitchFamily="34" charset="0"/>
              </a:rPr>
              <a:t>T. Loboda, E. </a:t>
            </a:r>
            <a:r>
              <a:rPr lang="en-US" altLang="en-US" sz="2400" dirty="0" err="1" smtClean="0">
                <a:latin typeface="Tahoma" panose="020B0604030504040204" pitchFamily="34" charset="0"/>
              </a:rPr>
              <a:t>Kasischke</a:t>
            </a:r>
            <a:r>
              <a:rPr lang="en-US" altLang="en-US" sz="2400" dirty="0" smtClean="0">
                <a:latin typeface="Tahoma" panose="020B0604030504040204" pitchFamily="34" charset="0"/>
              </a:rPr>
              <a:t>, C. Huang (Univ. MD), N. French (MTRI) J. </a:t>
            </a:r>
            <a:r>
              <a:rPr lang="en-US" altLang="en-US" sz="2400" dirty="0" err="1" smtClean="0">
                <a:latin typeface="Tahoma" panose="020B0604030504040204" pitchFamily="34" charset="0"/>
              </a:rPr>
              <a:t>Masek</a:t>
            </a:r>
            <a:r>
              <a:rPr lang="en-US" altLang="en-US" sz="2400" dirty="0" smtClean="0">
                <a:latin typeface="Tahoma" panose="020B0604030504040204" pitchFamily="34" charset="0"/>
              </a:rPr>
              <a:t>, J. </a:t>
            </a:r>
            <a:r>
              <a:rPr lang="en-US" altLang="en-US" sz="2400" dirty="0" err="1" smtClean="0">
                <a:latin typeface="Tahoma" panose="020B0604030504040204" pitchFamily="34" charset="0"/>
              </a:rPr>
              <a:t>Collatz</a:t>
            </a:r>
            <a:r>
              <a:rPr lang="en-US" altLang="en-US" sz="2400" dirty="0" smtClean="0">
                <a:latin typeface="Tahoma" panose="020B0604030504040204" pitchFamily="34" charset="0"/>
              </a:rPr>
              <a:t> (GSFC), D. McGuire, H. Genet (Univ. AK), E. Hoy (Sigma Space)</a:t>
            </a:r>
          </a:p>
          <a:p>
            <a:pPr eaLnBrk="1" hangingPunct="1"/>
            <a:endParaRPr lang="en-US" altLang="en-US" sz="2400" dirty="0" smtClean="0">
              <a:latin typeface="Tahoma" panose="020B0604030504040204" pitchFamily="34" charset="0"/>
            </a:endParaRPr>
          </a:p>
          <a:p>
            <a:r>
              <a:rPr lang="en-US" sz="2400" i="1" dirty="0"/>
              <a:t>NASA Carbon Monitoring System Science Team Meeting &amp; CMS Applications Workshop (Nov. 12-14, 2014)</a:t>
            </a:r>
            <a:r>
              <a:rPr lang="en-US" sz="24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Output I. Site Characteristics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Pre-stand site characteristics (only for areas impacted by disturbance)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lphaLcPeriod"/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Vegetation cover classes (spruce, mixed, deciduous, shrub, herbaceous)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lphaLcPeriod"/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Topography (slope, aspect, elevation)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lphaLcPeriod"/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Drainage category (poor, moderate, well)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lphaLcPeriod"/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Carbon present in different fuel categories (ground layer, dead woody debris, crown fuels, woody fuels) 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lphaLcPeriod"/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Year of previous fire event  (1950-2000)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lphaLcPeriod"/>
            </a:pPr>
            <a:r>
              <a:rPr lang="en-US" altLang="en-US" sz="2400" smtClean="0">
                <a:latin typeface="Tahoma" panose="020B0604030504040204" pitchFamily="34" charset="0"/>
                <a:cs typeface="Tahoma" panose="020B0604030504040204" pitchFamily="34" charset="0"/>
              </a:rPr>
              <a:t>Year of previous insect disturbance (1989-2010)</a:t>
            </a:r>
          </a:p>
          <a:p>
            <a:pPr marL="533400" indent="-533400" eaLnBrk="1" hangingPunct="1">
              <a:lnSpc>
                <a:spcPct val="90000"/>
              </a:lnSpc>
            </a:pPr>
            <a:endParaRPr lang="en-US" altLang="en-US" sz="240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00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characteristics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295400"/>
            <a:ext cx="2743200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400" y="1371600"/>
            <a:ext cx="750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Drainage</a:t>
            </a:r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57400" y="1295400"/>
            <a:ext cx="2772536" cy="2758672"/>
            <a:chOff x="2176389" y="1430179"/>
            <a:chExt cx="3157611" cy="314182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9800" y="1447800"/>
              <a:ext cx="3124200" cy="31242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176389" y="1430179"/>
              <a:ext cx="1044633" cy="315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Land Cover</a:t>
              </a:r>
              <a:endParaRPr lang="en-US" sz="120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81400" y="4114800"/>
            <a:ext cx="2743200" cy="2743200"/>
            <a:chOff x="3581400" y="3733800"/>
            <a:chExt cx="3124200" cy="3124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81400" y="3733800"/>
              <a:ext cx="3124200" cy="31242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583388" y="3733800"/>
              <a:ext cx="1716470" cy="315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Previous Disturbance</a:t>
              </a:r>
              <a:endParaRPr lang="en-US" sz="120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1680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loads (TEM)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13333" r="15490" b="25555"/>
          <a:stretch/>
        </p:blipFill>
        <p:spPr>
          <a:xfrm>
            <a:off x="762000" y="2291301"/>
            <a:ext cx="3810000" cy="419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3333" r="15164" b="25634"/>
          <a:stretch/>
        </p:blipFill>
        <p:spPr>
          <a:xfrm>
            <a:off x="5229198" y="2291300"/>
            <a:ext cx="3810000" cy="418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9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Output II. Disturbance information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609600" indent="-609600" eaLnBrk="1" hangingPunct="1">
              <a:lnSpc>
                <a:spcPct val="80000"/>
              </a:lnSpc>
              <a:buFontTx/>
              <a:buAutoNum type="alphaLcPeriod"/>
            </a:pPr>
            <a:r>
              <a:rPr lang="en-US" altLang="en-US" sz="2800" dirty="0" smtClean="0">
                <a:latin typeface="Tahoma" panose="020B0604030504040204" pitchFamily="34" charset="0"/>
                <a:cs typeface="Tahoma" panose="020B0604030504040204" pitchFamily="34" charset="0"/>
              </a:rPr>
              <a:t>Year of disturbance event (s)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LcPeriod"/>
            </a:pPr>
            <a:r>
              <a:rPr lang="en-US" altLang="en-US" sz="2800" dirty="0" smtClean="0">
                <a:latin typeface="Tahoma" panose="020B0604030504040204" pitchFamily="34" charset="0"/>
                <a:cs typeface="Tahoma" panose="020B0604030504040204" pitchFamily="34" charset="0"/>
              </a:rPr>
              <a:t>Disturbance perimeter location (</a:t>
            </a:r>
            <a:r>
              <a:rPr lang="en-US" altLang="en-US" sz="28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dNBR</a:t>
            </a:r>
            <a:r>
              <a:rPr lang="en-US" altLang="en-US" sz="2800" dirty="0" smtClean="0">
                <a:latin typeface="Tahoma" panose="020B0604030504040204" pitchFamily="34" charset="0"/>
                <a:cs typeface="Tahoma" panose="020B0604030504040204" pitchFamily="34" charset="0"/>
              </a:rPr>
              <a:t> perimeter)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LcPeriod"/>
            </a:pPr>
            <a:r>
              <a:rPr lang="en-US" altLang="en-US" sz="2800" dirty="0" smtClean="0">
                <a:latin typeface="Tahoma" panose="020B0604030504040204" pitchFamily="34" charset="0"/>
                <a:cs typeface="Tahoma" panose="020B0604030504040204" pitchFamily="34" charset="0"/>
              </a:rPr>
              <a:t>For insect, disturbance type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LcPeriod"/>
            </a:pPr>
            <a:r>
              <a:rPr lang="en-US" altLang="en-US" sz="2800" dirty="0" smtClean="0">
                <a:latin typeface="Tahoma" panose="020B0604030504040204" pitchFamily="34" charset="0"/>
                <a:cs typeface="Tahoma" panose="020B0604030504040204" pitchFamily="34" charset="0"/>
              </a:rPr>
              <a:t>For areas within fires, each pixel classified as burned/unburned (</a:t>
            </a:r>
            <a:r>
              <a:rPr lang="en-US" altLang="en-US" sz="28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dNBR</a:t>
            </a:r>
            <a:r>
              <a:rPr lang="en-US" altLang="en-US" sz="2800" dirty="0" smtClean="0">
                <a:latin typeface="Tahoma" panose="020B0604030504040204" pitchFamily="34" charset="0"/>
                <a:cs typeface="Tahoma" panose="020B0604030504040204" pitchFamily="34" charset="0"/>
              </a:rPr>
              <a:t> data)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LcPeriod"/>
            </a:pPr>
            <a:r>
              <a:rPr lang="en-US" altLang="en-US" sz="2800" dirty="0" smtClean="0">
                <a:latin typeface="Tahoma" panose="020B0604030504040204" pitchFamily="34" charset="0"/>
                <a:cs typeface="Tahoma" panose="020B0604030504040204" pitchFamily="34" charset="0"/>
              </a:rPr>
              <a:t>For fire, </a:t>
            </a:r>
            <a:r>
              <a:rPr lang="en-US" altLang="en-US" sz="28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dNBR</a:t>
            </a:r>
            <a:r>
              <a:rPr lang="en-US" altLang="en-US" sz="2800" dirty="0" smtClean="0">
                <a:latin typeface="Tahoma" panose="020B0604030504040204" pitchFamily="34" charset="0"/>
                <a:cs typeface="Tahoma" panose="020B0604030504040204" pitchFamily="34" charset="0"/>
              </a:rPr>
              <a:t> value from MTBS project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LcPeriod"/>
            </a:pPr>
            <a:r>
              <a:rPr lang="en-US" altLang="en-US" sz="2800" dirty="0" smtClean="0">
                <a:latin typeface="Tahoma" panose="020B0604030504040204" pitchFamily="34" charset="0"/>
                <a:cs typeface="Tahoma" panose="020B0604030504040204" pitchFamily="34" charset="0"/>
              </a:rPr>
              <a:t>Date of burn (from MODIS)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LcPeriod"/>
            </a:pPr>
            <a:r>
              <a:rPr lang="en-US" altLang="en-US" sz="2800" dirty="0" smtClean="0">
                <a:latin typeface="Tahoma" panose="020B0604030504040204" pitchFamily="34" charset="0"/>
                <a:cs typeface="Tahoma" panose="020B0604030504040204" pitchFamily="34" charset="0"/>
              </a:rPr>
              <a:t>Fire weather indices on date of burn</a:t>
            </a:r>
          </a:p>
        </p:txBody>
      </p:sp>
    </p:spTree>
    <p:extLst>
      <p:ext uri="{BB962C8B-B14F-4D97-AF65-F5344CB8AC3E}">
        <p14:creationId xmlns:p14="http://schemas.microsoft.com/office/powerpoint/2010/main" val="9977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fire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717" y="1371600"/>
            <a:ext cx="3352800" cy="316384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38800" y="3581400"/>
            <a:ext cx="3352800" cy="3163842"/>
            <a:chOff x="6400800" y="3962400"/>
            <a:chExt cx="2643146" cy="24941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0800" y="3962400"/>
              <a:ext cx="2643146" cy="249418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400800" y="3962400"/>
              <a:ext cx="1319567" cy="266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Burned/ unburned</a:t>
              </a:r>
              <a:endParaRPr lang="en-US" sz="160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2351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variables</a:t>
            </a:r>
            <a:endParaRPr lang="en-US" dirty="0"/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6248400" y="304800"/>
            <a:ext cx="2835275" cy="9715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400" b="1" i="1">
                <a:solidFill>
                  <a:schemeClr val="tx2"/>
                </a:solidFill>
              </a:rPr>
              <a:t>Remote Access Weather Stations (RAWS)</a:t>
            </a:r>
          </a:p>
          <a:p>
            <a:pPr algn="ctr" eaLnBrk="1" hangingPunct="1"/>
            <a:r>
              <a:rPr lang="en-US" altLang="en-US" sz="1400" b="1" i="1" dirty="0">
                <a:solidFill>
                  <a:schemeClr val="tx2"/>
                </a:solidFill>
              </a:rPr>
              <a:t>Temp, </a:t>
            </a:r>
            <a:r>
              <a:rPr lang="en-US" altLang="en-US" sz="1400" b="1" i="1" dirty="0" err="1">
                <a:solidFill>
                  <a:schemeClr val="tx2"/>
                </a:solidFill>
              </a:rPr>
              <a:t>Prec</a:t>
            </a:r>
            <a:r>
              <a:rPr lang="en-US" altLang="en-US" sz="1400" b="1" i="1" dirty="0">
                <a:solidFill>
                  <a:schemeClr val="tx2"/>
                </a:solidFill>
              </a:rPr>
              <a:t>, RH, </a:t>
            </a:r>
            <a:r>
              <a:rPr lang="en-US" altLang="en-US" sz="1400" b="1" i="1" dirty="0" err="1">
                <a:solidFill>
                  <a:schemeClr val="tx2"/>
                </a:solidFill>
              </a:rPr>
              <a:t>Windspeed</a:t>
            </a:r>
            <a:r>
              <a:rPr lang="en-US" altLang="en-US" sz="1400" b="1" i="1" dirty="0">
                <a:solidFill>
                  <a:schemeClr val="tx2"/>
                </a:solidFill>
              </a:rPr>
              <a:t> </a:t>
            </a:r>
            <a:r>
              <a:rPr lang="en-US" altLang="en-US" sz="1400" b="1" i="1" dirty="0">
                <a:solidFill>
                  <a:schemeClr val="tx2"/>
                </a:solidFill>
                <a:sym typeface="Wingdings" panose="05000000000000000000" pitchFamily="2" charset="2"/>
              </a:rPr>
              <a:t> Fire Weather Indices</a:t>
            </a:r>
            <a:endParaRPr lang="en-US" altLang="en-US" sz="1400" b="1" i="1" dirty="0">
              <a:solidFill>
                <a:schemeClr val="tx2"/>
              </a:solidFill>
            </a:endParaRPr>
          </a:p>
        </p:txBody>
      </p:sp>
      <p:pic>
        <p:nvPicPr>
          <p:cNvPr id="4" name="Picture 21" descr="RAWS Alas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71600"/>
            <a:ext cx="22479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6934200" y="3200400"/>
            <a:ext cx="1412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200" b="1" dirty="0"/>
              <a:t>RAWS Locations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653638" y="1387158"/>
            <a:ext cx="2286000" cy="2057400"/>
            <a:chOff x="1828801" y="1524001"/>
            <a:chExt cx="2286000" cy="2057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56"/>
            <a:stretch/>
          </p:blipFill>
          <p:spPr>
            <a:xfrm>
              <a:off x="1828801" y="1524001"/>
              <a:ext cx="2286000" cy="20574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209800" y="1524001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T(C)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88047" y="3337719"/>
              <a:ext cx="2968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10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05200" y="3337719"/>
              <a:ext cx="2968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28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7077"/>
          <a:stretch/>
        </p:blipFill>
        <p:spPr>
          <a:xfrm>
            <a:off x="1275502" y="3421381"/>
            <a:ext cx="2285999" cy="20954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0" y="3695701"/>
            <a:ext cx="64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RH %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36485" y="5486400"/>
            <a:ext cx="2407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5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3638" y="5486400"/>
            <a:ext cx="3529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100</a:t>
            </a:r>
            <a:endParaRPr lang="en-US" sz="8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921759" y="4697488"/>
            <a:ext cx="2293029" cy="2051833"/>
            <a:chOff x="4260171" y="4712970"/>
            <a:chExt cx="2293029" cy="205183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r="4807"/>
            <a:stretch/>
          </p:blipFill>
          <p:spPr>
            <a:xfrm>
              <a:off x="4260171" y="4712970"/>
              <a:ext cx="2293029" cy="205183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299073" y="4743450"/>
              <a:ext cx="10374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Wind ms-1</a:t>
              </a:r>
              <a:endParaRPr lang="en-US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77180" y="6477000"/>
              <a:ext cx="2407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0</a:t>
              </a:r>
              <a:endParaRPr lang="en-US" sz="8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10278" y="6477000"/>
              <a:ext cx="2968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66</a:t>
              </a:r>
              <a:endParaRPr lang="en-US" sz="8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629400" y="3843346"/>
            <a:ext cx="2289895" cy="2077019"/>
            <a:chOff x="6733577" y="4710644"/>
            <a:chExt cx="2289895" cy="207701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r="6250"/>
            <a:stretch/>
          </p:blipFill>
          <p:spPr>
            <a:xfrm>
              <a:off x="6737473" y="4710644"/>
              <a:ext cx="2285999" cy="207701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733577" y="4712970"/>
              <a:ext cx="1517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Precipitation mm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11684" y="6446520"/>
              <a:ext cx="2407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0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44782" y="6446520"/>
              <a:ext cx="2968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10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090993" y="1910774"/>
            <a:ext cx="2390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 9,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77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24110"/>
            <a:ext cx="7467600" cy="1280890"/>
          </a:xfrm>
        </p:spPr>
        <p:txBody>
          <a:bodyPr/>
          <a:lstStyle/>
          <a:p>
            <a:r>
              <a:rPr lang="en-US" dirty="0" smtClean="0"/>
              <a:t>Characteristics of consumption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286000"/>
            <a:ext cx="5486400" cy="4486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5600" y="1676400"/>
            <a:ext cx="3308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Canadian Fire Weather System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28390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 weather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31127" y="39335"/>
            <a:ext cx="2390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 9, 2001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057400" y="1445474"/>
            <a:ext cx="1786331" cy="1695450"/>
            <a:chOff x="2022535" y="1527810"/>
            <a:chExt cx="1786331" cy="16954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2535" y="1527810"/>
              <a:ext cx="1786331" cy="16954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38400" y="1544600"/>
              <a:ext cx="55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FFMC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29990" y="1432494"/>
            <a:ext cx="1782317" cy="1708430"/>
            <a:chOff x="4530819" y="1527810"/>
            <a:chExt cx="1782317" cy="17084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0819" y="1544600"/>
              <a:ext cx="1782317" cy="169164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72841" y="1527810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DMC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94103" y="1426036"/>
            <a:ext cx="1782317" cy="1722636"/>
            <a:chOff x="6967930" y="1496814"/>
            <a:chExt cx="1782317" cy="17226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7930" y="1527810"/>
              <a:ext cx="1782317" cy="169164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239000" y="1496814"/>
              <a:ext cx="381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DC</a:t>
              </a:r>
              <a:endParaRPr lang="en-US" sz="1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839968" y="3348762"/>
            <a:ext cx="1782317" cy="1691640"/>
            <a:chOff x="5943600" y="3733800"/>
            <a:chExt cx="1782317" cy="16916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3600" y="3733800"/>
              <a:ext cx="1782317" cy="169164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943600" y="3733800"/>
              <a:ext cx="4347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BUI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90153" y="3335782"/>
            <a:ext cx="1782317" cy="1704620"/>
            <a:chOff x="3290982" y="3720820"/>
            <a:chExt cx="1782317" cy="170462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0982" y="3733800"/>
              <a:ext cx="1782317" cy="169164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316813" y="3720820"/>
              <a:ext cx="3850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ISI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429989" y="5139238"/>
            <a:ext cx="1782317" cy="1691640"/>
            <a:chOff x="4429989" y="5139238"/>
            <a:chExt cx="1782317" cy="169164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29989" y="5139238"/>
              <a:ext cx="1782317" cy="169164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504874" y="5139238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FWI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3" name="Elbow Connector 22"/>
          <p:cNvCxnSpPr>
            <a:stCxn id="4" idx="2"/>
            <a:endCxn id="12" idx="0"/>
          </p:cNvCxnSpPr>
          <p:nvPr/>
        </p:nvCxnSpPr>
        <p:spPr>
          <a:xfrm rot="16200000" flipH="1">
            <a:off x="3412020" y="2679470"/>
            <a:ext cx="207838" cy="113074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5" idx="2"/>
            <a:endCxn id="10" idx="0"/>
          </p:cNvCxnSpPr>
          <p:nvPr/>
        </p:nvCxnSpPr>
        <p:spPr>
          <a:xfrm rot="16200000" flipH="1">
            <a:off x="5922219" y="2539854"/>
            <a:ext cx="207838" cy="140997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6" idx="2"/>
            <a:endCxn id="10" idx="0"/>
          </p:cNvCxnSpPr>
          <p:nvPr/>
        </p:nvCxnSpPr>
        <p:spPr>
          <a:xfrm rot="5400000">
            <a:off x="7158150" y="2721650"/>
            <a:ext cx="200090" cy="105413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2" idx="2"/>
            <a:endCxn id="19" idx="0"/>
          </p:cNvCxnSpPr>
          <p:nvPr/>
        </p:nvCxnSpPr>
        <p:spPr>
          <a:xfrm rot="16200000" flipH="1">
            <a:off x="4651812" y="4469902"/>
            <a:ext cx="98836" cy="123983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10" idx="2"/>
            <a:endCxn id="19" idx="0"/>
          </p:cNvCxnSpPr>
          <p:nvPr/>
        </p:nvCxnSpPr>
        <p:spPr>
          <a:xfrm rot="5400000">
            <a:off x="5976720" y="4384831"/>
            <a:ext cx="98836" cy="140997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120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Output III. Post-fire stand characteristics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 fontAlgn="auto">
              <a:buFontTx/>
              <a:buAutoNum type="alphaLcPeriod"/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Post-disturbance carbon present in different fuel categories</a:t>
            </a:r>
          </a:p>
          <a:p>
            <a:pPr marL="609600" indent="-609600" fontAlgn="auto">
              <a:buFontTx/>
              <a:buAutoNum type="alphaLcPeriod"/>
            </a:pP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Carbon loss in different fuel categories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3"/>
          <p:cNvSpPr>
            <a:spLocks noGrp="1"/>
          </p:cNvSpPr>
          <p:nvPr>
            <p:ph type="title"/>
          </p:nvPr>
        </p:nvSpPr>
        <p:spPr>
          <a:xfrm>
            <a:off x="1771156" y="89175"/>
            <a:ext cx="7391400" cy="1280890"/>
          </a:xfrm>
        </p:spPr>
        <p:txBody>
          <a:bodyPr>
            <a:noAutofit/>
          </a:bodyPr>
          <a:lstStyle/>
          <a:p>
            <a:r>
              <a:rPr lang="en-US" altLang="en-US" sz="2800" dirty="0">
                <a:latin typeface="Tahoma" panose="020B0604030504040204" pitchFamily="34" charset="0"/>
                <a:cs typeface="Tahoma" panose="020B0604030504040204" pitchFamily="34" charset="0"/>
              </a:rPr>
              <a:t>Tracking Tree Cover Change before and after Fire Using Landsat</a:t>
            </a:r>
          </a:p>
        </p:txBody>
      </p:sp>
      <p:sp>
        <p:nvSpPr>
          <p:cNvPr id="2051" name="Content Placeholder 1"/>
          <p:cNvSpPr>
            <a:spLocks noGrp="1"/>
          </p:cNvSpPr>
          <p:nvPr>
            <p:ph idx="1"/>
          </p:nvPr>
        </p:nvSpPr>
        <p:spPr>
          <a:xfrm>
            <a:off x="570513" y="1866899"/>
            <a:ext cx="2401287" cy="377762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Derived 30-m VCF using cloud free images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Large tree cover decrease after fire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No obvious recovery in tree cover during observing period</a:t>
            </a:r>
          </a:p>
        </p:txBody>
      </p:sp>
      <p:pic>
        <p:nvPicPr>
          <p:cNvPr id="2052" name="Picture 2" descr="C:\Users\cqhuang\Desktop\cms_alaska\win1img199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0"/>
            <a:ext cx="28543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" descr="C:\Users\cqhuang\Desktop\cms_alaska\win1img199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6800"/>
            <a:ext cx="28543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C:\Users\cqhuang\Desktop\cms_alaska\win1vcf95-9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62400"/>
            <a:ext cx="28543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Box 4"/>
          <p:cNvSpPr txBox="1">
            <a:spLocks noChangeArrowheads="1"/>
          </p:cNvSpPr>
          <p:nvPr/>
        </p:nvSpPr>
        <p:spPr bwMode="auto">
          <a:xfrm>
            <a:off x="2971800" y="1095375"/>
            <a:ext cx="11430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Tahoma" panose="020B0604030504040204" pitchFamily="34" charset="0"/>
              </a:rPr>
              <a:t>Landsat, 1995</a:t>
            </a:r>
          </a:p>
        </p:txBody>
      </p:sp>
      <p:sp>
        <p:nvSpPr>
          <p:cNvPr id="2056" name="TextBox 9"/>
          <p:cNvSpPr txBox="1">
            <a:spLocks noChangeArrowheads="1"/>
          </p:cNvSpPr>
          <p:nvPr/>
        </p:nvSpPr>
        <p:spPr bwMode="auto">
          <a:xfrm>
            <a:off x="6172200" y="1095375"/>
            <a:ext cx="11430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Tahoma" panose="020B0604030504040204" pitchFamily="34" charset="0"/>
              </a:rPr>
              <a:t>Landsat, 1999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7759700" y="1233488"/>
            <a:ext cx="1066800" cy="396875"/>
          </a:xfrm>
          <a:prstGeom prst="wedgeRectCallout">
            <a:avLst>
              <a:gd name="adj1" fmla="val -84526"/>
              <a:gd name="adj2" fmla="val 18250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dirty="0"/>
              <a:t>1999 fire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4329113" y="3200400"/>
            <a:ext cx="1066800" cy="396875"/>
          </a:xfrm>
          <a:prstGeom prst="wedgeRectCallout">
            <a:avLst>
              <a:gd name="adj1" fmla="val -41048"/>
              <a:gd name="adj2" fmla="val -11416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dirty="0"/>
              <a:t>Pre-95 fire</a:t>
            </a:r>
          </a:p>
        </p:txBody>
      </p:sp>
      <p:grpSp>
        <p:nvGrpSpPr>
          <p:cNvPr id="2059" name="Group 8"/>
          <p:cNvGrpSpPr>
            <a:grpSpLocks/>
          </p:cNvGrpSpPr>
          <p:nvPr/>
        </p:nvGrpSpPr>
        <p:grpSpPr bwMode="auto">
          <a:xfrm>
            <a:off x="5943600" y="4038600"/>
            <a:ext cx="3082925" cy="2705100"/>
            <a:chOff x="4419600" y="4000500"/>
            <a:chExt cx="3083689" cy="2705100"/>
          </a:xfrm>
        </p:grpSpPr>
        <p:graphicFrame>
          <p:nvGraphicFramePr>
            <p:cNvPr id="8" name="Chart 7"/>
            <p:cNvGraphicFramePr>
              <a:graphicFrameLocks/>
            </p:cNvGraphicFramePr>
            <p:nvPr/>
          </p:nvGraphicFramePr>
          <p:xfrm>
            <a:off x="4724400" y="4000500"/>
            <a:ext cx="2778889" cy="24765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064" name="TextBox 6"/>
            <p:cNvSpPr txBox="1">
              <a:spLocks noChangeArrowheads="1"/>
            </p:cNvSpPr>
            <p:nvPr/>
          </p:nvSpPr>
          <p:spPr bwMode="auto">
            <a:xfrm>
              <a:off x="5638800" y="6367046"/>
              <a:ext cx="12192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Tahoma" panose="020B0604030504040204" pitchFamily="34" charset="0"/>
                </a:rPr>
                <a:t>Year</a:t>
              </a:r>
            </a:p>
          </p:txBody>
        </p:sp>
        <p:sp>
          <p:nvSpPr>
            <p:cNvPr id="2065" name="TextBox 14"/>
            <p:cNvSpPr txBox="1">
              <a:spLocks noChangeArrowheads="1"/>
            </p:cNvSpPr>
            <p:nvPr/>
          </p:nvSpPr>
          <p:spPr bwMode="auto">
            <a:xfrm rot="-5400000">
              <a:off x="3712577" y="5050423"/>
              <a:ext cx="1752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Tahoma" panose="020B0604030504040204" pitchFamily="34" charset="0"/>
                </a:rPr>
                <a:t>Tree cover (%)</a:t>
              </a:r>
            </a:p>
          </p:txBody>
        </p:sp>
      </p:grpSp>
      <p:sp>
        <p:nvSpPr>
          <p:cNvPr id="2060" name="TextBox 16"/>
          <p:cNvSpPr txBox="1">
            <a:spLocks noChangeArrowheads="1"/>
          </p:cNvSpPr>
          <p:nvPr/>
        </p:nvSpPr>
        <p:spPr bwMode="auto">
          <a:xfrm>
            <a:off x="2971800" y="3990975"/>
            <a:ext cx="2667000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Tahoma" panose="020B0604030504040204" pitchFamily="34" charset="0"/>
              </a:rPr>
              <a:t>Color composite of 1995 (R) and 1999 (G &amp; B) 30-m VCF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4683125" y="4451350"/>
            <a:ext cx="1066800" cy="398463"/>
          </a:xfrm>
          <a:prstGeom prst="wedgeRectCallout">
            <a:avLst>
              <a:gd name="adj1" fmla="val -84526"/>
              <a:gd name="adj2" fmla="val 18250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dirty="0"/>
              <a:t>1999 fire</a:t>
            </a:r>
          </a:p>
        </p:txBody>
      </p:sp>
      <p:sp>
        <p:nvSpPr>
          <p:cNvPr id="19" name="Rectangular Callout 18"/>
          <p:cNvSpPr/>
          <p:nvPr/>
        </p:nvSpPr>
        <p:spPr>
          <a:xfrm>
            <a:off x="3429000" y="6167438"/>
            <a:ext cx="1066800" cy="398462"/>
          </a:xfrm>
          <a:prstGeom prst="wedgeRectCallout">
            <a:avLst>
              <a:gd name="adj1" fmla="val 43424"/>
              <a:gd name="adj2" fmla="val -13416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dirty="0"/>
              <a:t>Pre-95 fire</a:t>
            </a:r>
          </a:p>
        </p:txBody>
      </p:sp>
    </p:spTree>
    <p:extLst>
      <p:ext uri="{BB962C8B-B14F-4D97-AF65-F5344CB8AC3E}">
        <p14:creationId xmlns:p14="http://schemas.microsoft.com/office/powerpoint/2010/main" val="2530349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Tahoma" panose="020B0604030504040204" pitchFamily="34" charset="0"/>
                <a:cs typeface="Tahoma" panose="020B0604030504040204" pitchFamily="34" charset="0"/>
              </a:rPr>
              <a:t>Project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4191000"/>
          </a:xfrm>
        </p:spPr>
        <p:txBody>
          <a:bodyPr>
            <a:normAutofit fontScale="77500" lnSpcReduction="20000"/>
          </a:bodyPr>
          <a:lstStyle/>
          <a:p>
            <a:pPr marL="0" indent="0">
              <a:buFontTx/>
              <a:buNone/>
              <a:defRPr/>
            </a:pPr>
            <a:r>
              <a:rPr lang="en-US" sz="2800" dirty="0" smtClean="0">
                <a:latin typeface="Tahoma" pitchFamily="34" charset="0"/>
              </a:rPr>
              <a:t>Estimates of emissions from boreal forest fires are large, and are not accurately represented in national estimates reported by the EPA</a:t>
            </a:r>
          </a:p>
          <a:p>
            <a:pPr marL="0" indent="0">
              <a:buFontTx/>
              <a:buNone/>
              <a:defRPr/>
            </a:pPr>
            <a:r>
              <a:rPr lang="en-US" sz="2800" dirty="0" smtClean="0">
                <a:latin typeface="Tahoma" pitchFamily="34" charset="0"/>
              </a:rPr>
              <a:t>Assessing changes in carbon stocks in Alaska’s boreal forests is challenging</a:t>
            </a:r>
          </a:p>
          <a:p>
            <a:pPr>
              <a:defRPr/>
            </a:pPr>
            <a:r>
              <a:rPr lang="en-US" sz="2800" dirty="0" smtClean="0">
                <a:latin typeface="Tahoma" pitchFamily="34" charset="0"/>
              </a:rPr>
              <a:t>No forest inventory data</a:t>
            </a:r>
          </a:p>
          <a:p>
            <a:pPr>
              <a:defRPr/>
            </a:pPr>
            <a:r>
              <a:rPr lang="en-US" sz="2800" dirty="0" smtClean="0">
                <a:latin typeface="Tahoma" pitchFamily="34" charset="0"/>
              </a:rPr>
              <a:t>Dominant forest type (black spruce) has large organic soil carbon stocks</a:t>
            </a:r>
          </a:p>
          <a:p>
            <a:pPr>
              <a:defRPr/>
            </a:pPr>
            <a:r>
              <a:rPr lang="en-US" sz="2800" dirty="0" smtClean="0">
                <a:latin typeface="Tahoma" pitchFamily="34" charset="0"/>
              </a:rPr>
              <a:t>Significant reductions in soil organic carbon occur during fires</a:t>
            </a:r>
          </a:p>
          <a:p>
            <a:pPr>
              <a:defRPr/>
            </a:pPr>
            <a:r>
              <a:rPr lang="en-US" sz="2800" dirty="0" smtClean="0">
                <a:latin typeface="Tahoma" pitchFamily="34" charset="0"/>
              </a:rPr>
              <a:t>Challenging conditions for satellite observations in the optical range</a:t>
            </a:r>
            <a:endParaRPr lang="en-US" sz="2800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828801" y="304800"/>
            <a:ext cx="6759244" cy="1280890"/>
          </a:xfrm>
        </p:spPr>
        <p:txBody>
          <a:bodyPr>
            <a:noAutofit/>
          </a:bodyPr>
          <a:lstStyle/>
          <a:p>
            <a:r>
              <a:rPr lang="en-US" altLang="en-US" sz="3200" dirty="0">
                <a:latin typeface="Tahoma" panose="020B0604030504040204" pitchFamily="34" charset="0"/>
                <a:cs typeface="Tahoma" panose="020B0604030504040204" pitchFamily="34" charset="0"/>
              </a:rPr>
              <a:t>Assessing Landsat Data Availability for Time Series Analysis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771912" y="1371600"/>
            <a:ext cx="7772400" cy="4648200"/>
          </a:xfrm>
        </p:spPr>
        <p:txBody>
          <a:bodyPr>
            <a:noAutofit/>
          </a:bodyPr>
          <a:lstStyle/>
          <a:p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Three path/rows evaluated</a:t>
            </a:r>
          </a:p>
          <a:p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p66/r15</a:t>
            </a:r>
          </a:p>
          <a:p>
            <a:pPr marL="742950" lvl="2" indent="-342900"/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Only 8 cloud free images 1984-2014</a:t>
            </a:r>
          </a:p>
          <a:p>
            <a:pPr marL="742950" lvl="2" indent="-342900"/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Many years no usable images (leaf-off, cloud cover &gt; 60%)</a:t>
            </a:r>
          </a:p>
          <a:p>
            <a:pPr marL="1257300" lvl="4" indent="-342900"/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Mostly in 1980s and 1990s</a:t>
            </a:r>
          </a:p>
          <a:p>
            <a:pPr marL="742950" lvl="2" indent="-342900"/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Similar patterns for p65/r15 and 067r15</a:t>
            </a:r>
          </a:p>
          <a:p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Time series possible by cloud clearing compositing </a:t>
            </a:r>
          </a:p>
          <a:p>
            <a:pPr marL="742950" lvl="2" indent="-342900"/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Before 2000, &gt; 5-year intervals </a:t>
            </a:r>
          </a:p>
          <a:p>
            <a:pPr marL="742950" lvl="2" indent="-342900"/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After 2000, ~2-year intervals</a:t>
            </a:r>
          </a:p>
          <a:p>
            <a:pPr marL="1257300" lvl="4" indent="-342900"/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Very cloudy, short growing season</a:t>
            </a:r>
          </a:p>
          <a:p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More frequent usable observations when Sentinel-1 and -2 satellites in operation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1" t="41621" r="33211" b="30472"/>
          <a:stretch>
            <a:fillRect/>
          </a:stretch>
        </p:blipFill>
        <p:spPr bwMode="auto">
          <a:xfrm>
            <a:off x="6629400" y="1752600"/>
            <a:ext cx="19208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562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Tahoma" panose="020B0604030504040204" pitchFamily="34" charset="0"/>
              </a:rPr>
              <a:t>Future Activities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609600" indent="-609600" eaLnBrk="1" hangingPunct="1">
              <a:buFontTx/>
              <a:buAutoNum type="arabicPeriod"/>
            </a:pPr>
            <a:r>
              <a:rPr lang="en-US" altLang="en-US" sz="2800" dirty="0" smtClean="0">
                <a:latin typeface="Tahoma" panose="020B0604030504040204" pitchFamily="34" charset="0"/>
              </a:rPr>
              <a:t>Implement fuel consumption algorithms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z="2800" dirty="0" smtClean="0">
                <a:latin typeface="Tahoma" panose="020B0604030504040204" pitchFamily="34" charset="0"/>
              </a:rPr>
              <a:t>Integrate 1km TEM outputs into 60 m assessment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z="2800" dirty="0" smtClean="0">
                <a:latin typeface="Tahoma" panose="020B0604030504040204" pitchFamily="34" charset="0"/>
              </a:rPr>
              <a:t>Generate carbon consumption maps for 222 fire events (includes day of burn for each pixel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z="2800" dirty="0" smtClean="0">
                <a:latin typeface="Tahoma" panose="020B0604030504040204" pitchFamily="34" charset="0"/>
              </a:rPr>
              <a:t>Compare results to estimates from Global Fire Emissions Dataset (</a:t>
            </a:r>
            <a:r>
              <a:rPr lang="en-US" altLang="en-US" sz="2800" i="1" dirty="0" smtClean="0">
                <a:latin typeface="Tahoma" panose="020B0604030504040204" pitchFamily="34" charset="0"/>
              </a:rPr>
              <a:t>GFED</a:t>
            </a:r>
            <a:r>
              <a:rPr lang="en-US" altLang="en-US" sz="2800" dirty="0" smtClean="0">
                <a:latin typeface="Tahoma" panose="020B0604030504040204" pitchFamily="34" charset="0"/>
              </a:rPr>
              <a:t>) and outputs from the MTRI </a:t>
            </a:r>
            <a:r>
              <a:rPr lang="en-US" altLang="en-US" sz="2800" dirty="0" err="1" smtClean="0">
                <a:latin typeface="Tahoma" panose="020B0604030504040204" pitchFamily="34" charset="0"/>
              </a:rPr>
              <a:t>Wildland</a:t>
            </a:r>
            <a:r>
              <a:rPr lang="en-US" altLang="en-US" sz="2800" dirty="0" smtClean="0">
                <a:latin typeface="Tahoma" panose="020B0604030504040204" pitchFamily="34" charset="0"/>
              </a:rPr>
              <a:t> Fire Emissions Information System (</a:t>
            </a:r>
            <a:r>
              <a:rPr lang="en-US" altLang="en-US" sz="2800" i="1" dirty="0" smtClean="0">
                <a:latin typeface="Tahoma" panose="020B0604030504040204" pitchFamily="34" charset="0"/>
              </a:rPr>
              <a:t>WFEIS</a:t>
            </a:r>
            <a:r>
              <a:rPr lang="en-US" altLang="en-US" sz="2800" dirty="0" smtClean="0">
                <a:latin typeface="Tahoma" panose="020B0604030504040204" pitchFamily="34" charset="0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6769100" cy="463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5086350"/>
            <a:ext cx="7162800" cy="1402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Alaska fires emissions from </a:t>
            </a:r>
            <a:r>
              <a:rPr lang="en-US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Kasischke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and Hoy (2012)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study are 40% greater than GFED</a:t>
            </a:r>
          </a:p>
          <a:p>
            <a:pPr marL="342900" indent="-342900" defTabSz="4572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Alaska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cs"/>
              </a:rPr>
              <a:t>fire emissions (including tundra fires) represent 60% of U.S. total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Tahoma" panose="020B0604030504040204" pitchFamily="34" charset="0"/>
              </a:rPr>
              <a:t>Project Goal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altLang="en-US" dirty="0" smtClean="0">
                <a:latin typeface="Tahoma" panose="020B0604030504040204" pitchFamily="34" charset="0"/>
              </a:rPr>
              <a:t>Create a multi-source data archive characterizing carbon on the landscape and consumption conditions.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dirty="0" smtClean="0">
                <a:latin typeface="Tahoma" panose="020B0604030504040204" pitchFamily="34" charset="0"/>
              </a:rPr>
              <a:t>Develop medium resolution (60 m), daily maps of direct carbon consumption during fires for the Alaskan boreal forest region for 2001  to 2010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dirty="0" smtClean="0">
                <a:latin typeface="Tahoma" panose="020B0604030504040204" pitchFamily="34" charset="0"/>
              </a:rPr>
              <a:t>Assess utility of time-series Landsat ETM+ data for mapping variations in post-fire succession in Alaska</a:t>
            </a:r>
            <a:r>
              <a:rPr lang="en-US" altLang="en-US" dirty="0" smtClean="0"/>
              <a:t>’</a:t>
            </a:r>
            <a:r>
              <a:rPr lang="en-US" altLang="en-US" dirty="0" smtClean="0">
                <a:latin typeface="Tahoma" panose="020B0604030504040204" pitchFamily="34" charset="0"/>
              </a:rPr>
              <a:t>s boreal forest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Overall Approach</a:t>
            </a:r>
          </a:p>
        </p:txBody>
      </p:sp>
      <p:pic>
        <p:nvPicPr>
          <p:cNvPr id="717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" t="555" r="20833" b="21954"/>
          <a:stretch>
            <a:fillRect/>
          </a:stretch>
        </p:blipFill>
        <p:spPr bwMode="auto">
          <a:xfrm>
            <a:off x="152400" y="1247775"/>
            <a:ext cx="8686800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7701" y="2667000"/>
            <a:ext cx="1676400" cy="14478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0230" y="2667000"/>
            <a:ext cx="16538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B0F0"/>
                </a:solidFill>
              </a:rPr>
              <a:t>Management agency data</a:t>
            </a:r>
            <a:endParaRPr lang="en-US" sz="1100" dirty="0">
              <a:solidFill>
                <a:srgbClr val="00B0F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7200" y="1219200"/>
            <a:ext cx="2971800" cy="7620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38523" y="1323350"/>
            <a:ext cx="15004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B0F0"/>
                </a:solidFill>
              </a:rPr>
              <a:t>Management agency data</a:t>
            </a:r>
            <a:endParaRPr lang="en-US" sz="1100" dirty="0">
              <a:solidFill>
                <a:srgbClr val="00B0F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33600" y="2133600"/>
            <a:ext cx="1676400" cy="342900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56129" y="2133600"/>
            <a:ext cx="11897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5">
                    <a:lumMod val="75000"/>
                  </a:schemeClr>
                </a:solidFill>
              </a:rPr>
              <a:t>Satellite sources</a:t>
            </a:r>
            <a:endParaRPr lang="en-US"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56129" y="5738485"/>
            <a:ext cx="3254071" cy="890916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56129" y="5855985"/>
            <a:ext cx="13035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Field observations</a:t>
            </a:r>
            <a:endParaRPr lang="en-US" sz="11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72200" y="2667000"/>
            <a:ext cx="1676400" cy="14478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94729" y="2667000"/>
            <a:ext cx="16538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7030A0"/>
                </a:solidFill>
              </a:rPr>
              <a:t>Terrestrial Ecology Model outputs</a:t>
            </a:r>
            <a:endParaRPr lang="en-US" sz="11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24110"/>
            <a:ext cx="3581400" cy="12808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archive and the </a:t>
            </a:r>
            <a:r>
              <a:rPr lang="en-US" dirty="0" err="1" smtClean="0"/>
              <a:t>ABoVE</a:t>
            </a:r>
            <a:r>
              <a:rPr lang="en-US" dirty="0" smtClean="0"/>
              <a:t> grid system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21920"/>
            <a:ext cx="4846320" cy="6736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2514600"/>
            <a:ext cx="2819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3 single-year datasets at 60 m for the Interior Alaska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3 annual datasets at 60 m 2001-2010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10 daily (end of May – beginning of September) weather datasets 2001-2010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4 single-year TEM outputs (re-gridded to 60 m)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2331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ABoVE</a:t>
            </a:r>
            <a:r>
              <a:rPr lang="en-US" dirty="0"/>
              <a:t> </a:t>
            </a:r>
            <a:r>
              <a:rPr lang="en-US" dirty="0" smtClean="0"/>
              <a:t>grid for the CMS tiles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1" t="35555" r="24118" b="26667"/>
          <a:stretch/>
        </p:blipFill>
        <p:spPr>
          <a:xfrm>
            <a:off x="2514600" y="1371600"/>
            <a:ext cx="4556453" cy="469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75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Tahoma" panose="020B0604030504040204" pitchFamily="34" charset="0"/>
                <a:cs typeface="Tahoma" panose="020B0604030504040204" pitchFamily="34" charset="0"/>
              </a:rPr>
              <a:t>Unique Aspects of Study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 eaLnBrk="1" hangingPunct="1">
              <a:buFont typeface="Times New Roman" panose="02020603050405020304" pitchFamily="18" charset="0"/>
              <a:buAutoNum type="arabicPeriod"/>
            </a:pPr>
            <a:r>
              <a:rPr lang="en-US" altLang="en-US" sz="2800" dirty="0" smtClean="0">
                <a:latin typeface="Tahoma" panose="020B0604030504040204" pitchFamily="34" charset="0"/>
                <a:cs typeface="Tahoma" panose="020B0604030504040204" pitchFamily="34" charset="0"/>
              </a:rPr>
              <a:t>High spatial and temporal resolution data input and output data</a:t>
            </a:r>
          </a:p>
          <a:p>
            <a:pPr marL="514350" indent="-514350" eaLnBrk="1" hangingPunct="1">
              <a:buFont typeface="Times New Roman" panose="02020603050405020304" pitchFamily="18" charset="0"/>
              <a:buAutoNum type="arabicPeriod"/>
            </a:pPr>
            <a:r>
              <a:rPr lang="en-US" altLang="en-US" sz="2800" dirty="0" smtClean="0">
                <a:latin typeface="Tahoma" panose="020B0604030504040204" pitchFamily="34" charset="0"/>
                <a:cs typeface="Tahoma" panose="020B0604030504040204" pitchFamily="34" charset="0"/>
              </a:rPr>
              <a:t>Estimation of fuel loads using TEM</a:t>
            </a:r>
          </a:p>
          <a:p>
            <a:pPr marL="514350" indent="-514350" eaLnBrk="1" hangingPunct="1">
              <a:buFont typeface="Times New Roman" panose="02020603050405020304" pitchFamily="18" charset="0"/>
              <a:buAutoNum type="arabicPeriod"/>
            </a:pPr>
            <a:r>
              <a:rPr lang="en-US" altLang="en-US" sz="2800" dirty="0" smtClean="0">
                <a:latin typeface="Tahoma" panose="020B0604030504040204" pitchFamily="34" charset="0"/>
                <a:cs typeface="Tahoma" panose="020B0604030504040204" pitchFamily="34" charset="0"/>
              </a:rPr>
              <a:t>Field-based models from the Canadian Forest Service to estimate fuel consumption</a:t>
            </a:r>
          </a:p>
          <a:p>
            <a:pPr marL="514350" indent="-514350" eaLnBrk="1" hangingPunct="1">
              <a:buFont typeface="Times New Roman" panose="02020603050405020304" pitchFamily="18" charset="0"/>
              <a:buAutoNum type="arabicPeriod"/>
            </a:pPr>
            <a:r>
              <a:rPr lang="en-US" altLang="en-US" sz="2800" dirty="0" smtClean="0">
                <a:latin typeface="Tahoma" panose="020B0604030504040204" pitchFamily="34" charset="0"/>
                <a:cs typeface="Tahoma" panose="020B0604030504040204" pitchFamily="34" charset="0"/>
              </a:rPr>
              <a:t>Ground-layer fuel consumption based on extensive field measures in mature and 30 to 50 year old black spruce stands</a:t>
            </a:r>
          </a:p>
          <a:p>
            <a:pPr marL="514350" indent="-514350" eaLnBrk="1" hangingPunct="1">
              <a:buFont typeface="Times New Roman" panose="02020603050405020304" pitchFamily="18" charset="0"/>
              <a:buAutoNum type="arabicPeriod"/>
            </a:pPr>
            <a:r>
              <a:rPr lang="en-US" altLang="en-US" sz="2800" dirty="0" smtClean="0">
                <a:latin typeface="Tahoma" panose="020B0604030504040204" pitchFamily="34" charset="0"/>
                <a:cs typeface="Tahoma" panose="020B0604030504040204" pitchFamily="34" charset="0"/>
              </a:rPr>
              <a:t>Identification of areas with short to intermediate fire free intervals (areas that had previously burned between 1950-2000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latin typeface="Tahoma" panose="020B0604030504040204" pitchFamily="34" charset="0"/>
              </a:rPr>
              <a:t>Output Product – for each pixel for 222 fire events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71500" indent="-571500" eaLnBrk="1" hangingPunct="1">
              <a:buFontTx/>
              <a:buAutoNum type="romanUcPeriod"/>
            </a:pPr>
            <a:r>
              <a:rPr lang="en-US" altLang="en-US" smtClean="0">
                <a:latin typeface="Tahoma" panose="020B0604030504040204" pitchFamily="34" charset="0"/>
              </a:rPr>
              <a:t>Site Characteristics</a:t>
            </a:r>
          </a:p>
          <a:p>
            <a:pPr marL="571500" indent="-571500" eaLnBrk="1" hangingPunct="1">
              <a:buFontTx/>
              <a:buAutoNum type="romanUcPeriod"/>
            </a:pPr>
            <a:r>
              <a:rPr lang="en-US" altLang="en-US" smtClean="0">
                <a:latin typeface="Tahoma" panose="020B0604030504040204" pitchFamily="34" charset="0"/>
              </a:rPr>
              <a:t>Disturbance Information</a:t>
            </a:r>
          </a:p>
          <a:p>
            <a:pPr marL="571500" indent="-571500" eaLnBrk="1" hangingPunct="1">
              <a:buFontTx/>
              <a:buAutoNum type="romanUcPeriod"/>
            </a:pPr>
            <a:r>
              <a:rPr lang="en-US" altLang="en-US" smtClean="0">
                <a:latin typeface="Tahoma" panose="020B0604030504040204" pitchFamily="34" charset="0"/>
              </a:rPr>
              <a:t> Post-fire Stand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3164630243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Default Design">
    <a:majorFont>
      <a:latin typeface="Times New Roman"/>
      <a:ea typeface=""/>
      <a:cs typeface="Times New Roman"/>
    </a:majorFont>
    <a:minorFont>
      <a:latin typeface="Times New Roman"/>
      <a:ea typeface=""/>
      <a:cs typeface="Times New Roma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3117</TotalTime>
  <Words>834</Words>
  <Application>Microsoft Office PowerPoint</Application>
  <PresentationFormat>On-screen Show (4:3)</PresentationFormat>
  <Paragraphs>122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MS PGothic</vt:lpstr>
      <vt:lpstr>Arial</vt:lpstr>
      <vt:lpstr>Calibri</vt:lpstr>
      <vt:lpstr>Century Gothic</vt:lpstr>
      <vt:lpstr>Tahoma</vt:lpstr>
      <vt:lpstr>Times New Roman</vt:lpstr>
      <vt:lpstr>Wingdings</vt:lpstr>
      <vt:lpstr>Wingdings 3</vt:lpstr>
      <vt:lpstr>Wisp</vt:lpstr>
      <vt:lpstr>The Alaska Forest Disturbance Carbon Tracking System</vt:lpstr>
      <vt:lpstr>Project Motivation</vt:lpstr>
      <vt:lpstr>PowerPoint Presentation</vt:lpstr>
      <vt:lpstr>Project Goal</vt:lpstr>
      <vt:lpstr>Overall Approach</vt:lpstr>
      <vt:lpstr>Data archive and the ABoVE grid system</vt:lpstr>
      <vt:lpstr>ABoVE grid for the CMS tiles</vt:lpstr>
      <vt:lpstr>Unique Aspects of Study</vt:lpstr>
      <vt:lpstr>Output Product – for each pixel for 222 fire events</vt:lpstr>
      <vt:lpstr>Output I. Site Characteristics</vt:lpstr>
      <vt:lpstr>Site characteristics</vt:lpstr>
      <vt:lpstr>Carbon loads (TEM)</vt:lpstr>
      <vt:lpstr>Output II. Disturbance information</vt:lpstr>
      <vt:lpstr>Characteristics of fire</vt:lpstr>
      <vt:lpstr>Weather variables</vt:lpstr>
      <vt:lpstr>Characteristics of consumption</vt:lpstr>
      <vt:lpstr>Fire weather</vt:lpstr>
      <vt:lpstr>Output III. Post-fire stand characteristics</vt:lpstr>
      <vt:lpstr>Tracking Tree Cover Change before and after Fire Using Landsat</vt:lpstr>
      <vt:lpstr>Assessing Landsat Data Availability for Time Series Analysis</vt:lpstr>
      <vt:lpstr>Future Activities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Alaska Forest Disturbance Carbon Tracking System</dc:title>
  <dc:creator>Susan</dc:creator>
  <cp:lastModifiedBy>Tatiana V. Loboda</cp:lastModifiedBy>
  <cp:revision>41</cp:revision>
  <dcterms:created xsi:type="dcterms:W3CDTF">2014-05-11T11:15:21Z</dcterms:created>
  <dcterms:modified xsi:type="dcterms:W3CDTF">2014-11-12T22:13:30Z</dcterms:modified>
</cp:coreProperties>
</file>